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0" r:id="rId2"/>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4B76"/>
    <a:srgbClr val="18ACBF"/>
    <a:srgbClr val="1DC0D4"/>
    <a:srgbClr val="F462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81"/>
    <p:restoredTop sz="94666"/>
  </p:normalViewPr>
  <p:slideViewPr>
    <p:cSldViewPr snapToGrid="0" snapToObjects="1">
      <p:cViewPr>
        <p:scale>
          <a:sx n="244" d="100"/>
          <a:sy n="244" d="100"/>
        </p:scale>
        <p:origin x="144" y="-858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502CDA-44BF-FE44-9A0D-A2DEFAACEB4B}" type="datetimeFigureOut">
              <a:rPr lang="en-US" smtClean="0"/>
              <a:t>12/20/24</a:t>
            </a:fld>
            <a:endParaRPr lang="en-US" dirty="0"/>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DD1670-E985-5B4D-A63B-8A7F5811D54D}" type="slidenum">
              <a:rPr lang="en-US" smtClean="0"/>
              <a:t>‹#›</a:t>
            </a:fld>
            <a:endParaRPr lang="en-US" dirty="0"/>
          </a:p>
        </p:txBody>
      </p:sp>
    </p:spTree>
    <p:extLst>
      <p:ext uri="{BB962C8B-B14F-4D97-AF65-F5344CB8AC3E}">
        <p14:creationId xmlns:p14="http://schemas.microsoft.com/office/powerpoint/2010/main" val="645030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554BEB-54ED-6345-9746-05D9BED83A5E}" type="datetimeFigureOut">
              <a:rPr lang="en-US" smtClean="0"/>
              <a:t>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B46237-F8D6-D149-A458-1C200168FFA0}" type="slidenum">
              <a:rPr lang="en-US" smtClean="0"/>
              <a:t>‹#›</a:t>
            </a:fld>
            <a:endParaRPr lang="en-US" dirty="0"/>
          </a:p>
        </p:txBody>
      </p:sp>
    </p:spTree>
    <p:extLst>
      <p:ext uri="{BB962C8B-B14F-4D97-AF65-F5344CB8AC3E}">
        <p14:creationId xmlns:p14="http://schemas.microsoft.com/office/powerpoint/2010/main" val="1770586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554BEB-54ED-6345-9746-05D9BED83A5E}" type="datetimeFigureOut">
              <a:rPr lang="en-US" smtClean="0"/>
              <a:t>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B46237-F8D6-D149-A458-1C200168FFA0}" type="slidenum">
              <a:rPr lang="en-US" smtClean="0"/>
              <a:t>‹#›</a:t>
            </a:fld>
            <a:endParaRPr lang="en-US" dirty="0"/>
          </a:p>
        </p:txBody>
      </p:sp>
    </p:spTree>
    <p:extLst>
      <p:ext uri="{BB962C8B-B14F-4D97-AF65-F5344CB8AC3E}">
        <p14:creationId xmlns:p14="http://schemas.microsoft.com/office/powerpoint/2010/main" val="114021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554BEB-54ED-6345-9746-05D9BED83A5E}" type="datetimeFigureOut">
              <a:rPr lang="en-US" smtClean="0"/>
              <a:t>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B46237-F8D6-D149-A458-1C200168FFA0}" type="slidenum">
              <a:rPr lang="en-US" smtClean="0"/>
              <a:t>‹#›</a:t>
            </a:fld>
            <a:endParaRPr lang="en-US" dirty="0"/>
          </a:p>
        </p:txBody>
      </p:sp>
    </p:spTree>
    <p:extLst>
      <p:ext uri="{BB962C8B-B14F-4D97-AF65-F5344CB8AC3E}">
        <p14:creationId xmlns:p14="http://schemas.microsoft.com/office/powerpoint/2010/main" val="811550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554BEB-54ED-6345-9746-05D9BED83A5E}" type="datetimeFigureOut">
              <a:rPr lang="en-US" smtClean="0"/>
              <a:t>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B46237-F8D6-D149-A458-1C200168FFA0}" type="slidenum">
              <a:rPr lang="en-US" smtClean="0"/>
              <a:t>‹#›</a:t>
            </a:fld>
            <a:endParaRPr lang="en-US" dirty="0"/>
          </a:p>
        </p:txBody>
      </p:sp>
    </p:spTree>
    <p:extLst>
      <p:ext uri="{BB962C8B-B14F-4D97-AF65-F5344CB8AC3E}">
        <p14:creationId xmlns:p14="http://schemas.microsoft.com/office/powerpoint/2010/main" val="573568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554BEB-54ED-6345-9746-05D9BED83A5E}" type="datetimeFigureOut">
              <a:rPr lang="en-US" smtClean="0"/>
              <a:t>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B46237-F8D6-D149-A458-1C200168FFA0}" type="slidenum">
              <a:rPr lang="en-US" smtClean="0"/>
              <a:t>‹#›</a:t>
            </a:fld>
            <a:endParaRPr lang="en-US" dirty="0"/>
          </a:p>
        </p:txBody>
      </p:sp>
    </p:spTree>
    <p:extLst>
      <p:ext uri="{BB962C8B-B14F-4D97-AF65-F5344CB8AC3E}">
        <p14:creationId xmlns:p14="http://schemas.microsoft.com/office/powerpoint/2010/main" val="2064264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554BEB-54ED-6345-9746-05D9BED83A5E}" type="datetimeFigureOut">
              <a:rPr lang="en-US" smtClean="0"/>
              <a:t>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B46237-F8D6-D149-A458-1C200168FFA0}" type="slidenum">
              <a:rPr lang="en-US" smtClean="0"/>
              <a:t>‹#›</a:t>
            </a:fld>
            <a:endParaRPr lang="en-US" dirty="0"/>
          </a:p>
        </p:txBody>
      </p:sp>
    </p:spTree>
    <p:extLst>
      <p:ext uri="{BB962C8B-B14F-4D97-AF65-F5344CB8AC3E}">
        <p14:creationId xmlns:p14="http://schemas.microsoft.com/office/powerpoint/2010/main" val="149152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554BEB-54ED-6345-9746-05D9BED83A5E}" type="datetimeFigureOut">
              <a:rPr lang="en-US" smtClean="0"/>
              <a:t>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B46237-F8D6-D149-A458-1C200168FFA0}" type="slidenum">
              <a:rPr lang="en-US" smtClean="0"/>
              <a:t>‹#›</a:t>
            </a:fld>
            <a:endParaRPr lang="en-US" dirty="0"/>
          </a:p>
        </p:txBody>
      </p:sp>
    </p:spTree>
    <p:extLst>
      <p:ext uri="{BB962C8B-B14F-4D97-AF65-F5344CB8AC3E}">
        <p14:creationId xmlns:p14="http://schemas.microsoft.com/office/powerpoint/2010/main" val="411961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554BEB-54ED-6345-9746-05D9BED83A5E}" type="datetimeFigureOut">
              <a:rPr lang="en-US" smtClean="0"/>
              <a:t>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B46237-F8D6-D149-A458-1C200168FFA0}" type="slidenum">
              <a:rPr lang="en-US" smtClean="0"/>
              <a:t>‹#›</a:t>
            </a:fld>
            <a:endParaRPr lang="en-US" dirty="0"/>
          </a:p>
        </p:txBody>
      </p:sp>
    </p:spTree>
    <p:extLst>
      <p:ext uri="{BB962C8B-B14F-4D97-AF65-F5344CB8AC3E}">
        <p14:creationId xmlns:p14="http://schemas.microsoft.com/office/powerpoint/2010/main" val="350308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54BEB-54ED-6345-9746-05D9BED83A5E}" type="datetimeFigureOut">
              <a:rPr lang="en-US" smtClean="0"/>
              <a:t>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B46237-F8D6-D149-A458-1C200168FFA0}" type="slidenum">
              <a:rPr lang="en-US" smtClean="0"/>
              <a:t>‹#›</a:t>
            </a:fld>
            <a:endParaRPr lang="en-US" dirty="0"/>
          </a:p>
        </p:txBody>
      </p:sp>
    </p:spTree>
    <p:extLst>
      <p:ext uri="{BB962C8B-B14F-4D97-AF65-F5344CB8AC3E}">
        <p14:creationId xmlns:p14="http://schemas.microsoft.com/office/powerpoint/2010/main" val="1374635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F554BEB-54ED-6345-9746-05D9BED83A5E}" type="datetimeFigureOut">
              <a:rPr lang="en-US" smtClean="0"/>
              <a:t>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B46237-F8D6-D149-A458-1C200168FFA0}" type="slidenum">
              <a:rPr lang="en-US" smtClean="0"/>
              <a:t>‹#›</a:t>
            </a:fld>
            <a:endParaRPr lang="en-US" dirty="0"/>
          </a:p>
        </p:txBody>
      </p:sp>
    </p:spTree>
    <p:extLst>
      <p:ext uri="{BB962C8B-B14F-4D97-AF65-F5344CB8AC3E}">
        <p14:creationId xmlns:p14="http://schemas.microsoft.com/office/powerpoint/2010/main" val="876295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F554BEB-54ED-6345-9746-05D9BED83A5E}" type="datetimeFigureOut">
              <a:rPr lang="en-US" smtClean="0"/>
              <a:t>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B46237-F8D6-D149-A458-1C200168FFA0}" type="slidenum">
              <a:rPr lang="en-US" smtClean="0"/>
              <a:t>‹#›</a:t>
            </a:fld>
            <a:endParaRPr lang="en-US" dirty="0"/>
          </a:p>
        </p:txBody>
      </p:sp>
    </p:spTree>
    <p:extLst>
      <p:ext uri="{BB962C8B-B14F-4D97-AF65-F5344CB8AC3E}">
        <p14:creationId xmlns:p14="http://schemas.microsoft.com/office/powerpoint/2010/main" val="450407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5F554BEB-54ED-6345-9746-05D9BED83A5E}" type="datetimeFigureOut">
              <a:rPr lang="en-US" smtClean="0"/>
              <a:t>12/20/24</a:t>
            </a:fld>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54B46237-F8D6-D149-A458-1C200168FFA0}" type="slidenum">
              <a:rPr lang="en-US" smtClean="0"/>
              <a:t>‹#›</a:t>
            </a:fld>
            <a:endParaRPr lang="en-US" dirty="0"/>
          </a:p>
        </p:txBody>
      </p:sp>
    </p:spTree>
    <p:extLst>
      <p:ext uri="{BB962C8B-B14F-4D97-AF65-F5344CB8AC3E}">
        <p14:creationId xmlns:p14="http://schemas.microsoft.com/office/powerpoint/2010/main" val="10676501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5884" y="3035659"/>
            <a:ext cx="3138617" cy="477054"/>
          </a:xfrm>
          <a:prstGeom prst="rect">
            <a:avLst/>
          </a:prstGeom>
          <a:noFill/>
        </p:spPr>
        <p:txBody>
          <a:bodyPr wrap="square" rtlCol="0">
            <a:spAutoFit/>
          </a:bodyPr>
          <a:lstStyle/>
          <a:p>
            <a:r>
              <a:rPr lang="en-US" sz="2500" dirty="0">
                <a:solidFill>
                  <a:srgbClr val="F46239"/>
                </a:solidFill>
              </a:rPr>
              <a:t>Scott Hoesman</a:t>
            </a:r>
          </a:p>
        </p:txBody>
      </p:sp>
      <p:graphicFrame>
        <p:nvGraphicFramePr>
          <p:cNvPr id="7" name="Table 6"/>
          <p:cNvGraphicFramePr>
            <a:graphicFrameLocks noGrp="1"/>
          </p:cNvGraphicFramePr>
          <p:nvPr>
            <p:extLst>
              <p:ext uri="{D42A27DB-BD31-4B8C-83A1-F6EECF244321}">
                <p14:modId xmlns:p14="http://schemas.microsoft.com/office/powerpoint/2010/main" val="29688939"/>
              </p:ext>
            </p:extLst>
          </p:nvPr>
        </p:nvGraphicFramePr>
        <p:xfrm>
          <a:off x="475883" y="3512713"/>
          <a:ext cx="3594312" cy="3929445"/>
        </p:xfrm>
        <a:graphic>
          <a:graphicData uri="http://schemas.openxmlformats.org/drawingml/2006/table">
            <a:tbl>
              <a:tblPr firstRow="1" bandRow="1">
                <a:tableStyleId>{5C22544A-7EE6-4342-B048-85BDC9FD1C3A}</a:tableStyleId>
              </a:tblPr>
              <a:tblGrid>
                <a:gridCol w="3594312">
                  <a:extLst>
                    <a:ext uri="{9D8B030D-6E8A-4147-A177-3AD203B41FA5}">
                      <a16:colId xmlns:a16="http://schemas.microsoft.com/office/drawing/2014/main" val="20000"/>
                    </a:ext>
                  </a:extLst>
                </a:gridCol>
              </a:tblGrid>
              <a:tr h="256065">
                <a:tc>
                  <a:txBody>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en-US" altLang="ja-JP" sz="1400" b="1" i="0" u="none" strike="noStrike" kern="1200" cap="none" spc="0" normalizeH="0" baseline="0" noProof="0" dirty="0">
                          <a:ln>
                            <a:noFill/>
                          </a:ln>
                          <a:solidFill>
                            <a:srgbClr val="044B76"/>
                          </a:solidFill>
                          <a:effectLst/>
                          <a:uLnTx/>
                          <a:uFillTx/>
                          <a:latin typeface="Calibri Bold" charset="0"/>
                          <a:ea typeface="+mn-ea"/>
                          <a:cs typeface="+mn-cs"/>
                        </a:rPr>
                        <a:t>Scott is CEO and founder of inQUEST.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51423">
                <a:tc>
                  <a:txBody>
                    <a:bodyPr/>
                    <a:lstStyle/>
                    <a:p>
                      <a:pPr rtl="0">
                        <a:lnSpc>
                          <a:spcPts val="1280"/>
                        </a:lnSpc>
                        <a:spcAft>
                          <a:spcPts val="600"/>
                        </a:spcAft>
                      </a:pPr>
                      <a:r>
                        <a:rPr lang="en-US" sz="900" b="0" i="0" u="none" strike="noStrike" kern="1200" baseline="0" dirty="0">
                          <a:solidFill>
                            <a:schemeClr val="tx2"/>
                          </a:solidFill>
                          <a:latin typeface="+mn-lt"/>
                          <a:ea typeface="+mn-ea"/>
                          <a:cs typeface="+mn-cs"/>
                        </a:rPr>
                        <a:t>An accomplished and sought-after speaker, executive facilitator, author and senior organizational strategist, Scott is best known for his ability to implement full-scale, long-term people strategies across a wide spectrum of industries and geographies. His approach is based on three strategic pillars that he believes are critical components for sustained success: include, engage and innovate. </a:t>
                      </a:r>
                    </a:p>
                    <a:p>
                      <a:pPr rtl="0">
                        <a:lnSpc>
                          <a:spcPts val="1280"/>
                        </a:lnSpc>
                        <a:spcAft>
                          <a:spcPts val="600"/>
                        </a:spcAft>
                      </a:pPr>
                      <a:r>
                        <a:rPr lang="en-US" sz="900" b="0" i="0" u="none" strike="noStrike" kern="1200" baseline="0" dirty="0">
                          <a:solidFill>
                            <a:schemeClr val="tx2"/>
                          </a:solidFill>
                          <a:latin typeface="+mn-lt"/>
                          <a:ea typeface="+mn-ea"/>
                          <a:cs typeface="+mn-cs"/>
                        </a:rPr>
                        <a:t>Scott’s career spans 25 years covering a variety of leadership roles in sales, operations and corporate strategic planning. Prior to starting inQUEST, Scott led three leading DEI consultancy organizations and held executive roles at Bank One (now Chase). These experiences support his strategic thinking and provide a sound operational and financial approach to his collaboration with clients.</a:t>
                      </a:r>
                    </a:p>
                    <a:p>
                      <a:pPr rtl="0">
                        <a:lnSpc>
                          <a:spcPts val="1280"/>
                        </a:lnSpc>
                        <a:spcAft>
                          <a:spcPts val="600"/>
                        </a:spcAft>
                      </a:pPr>
                      <a:r>
                        <a:rPr lang="en-US" sz="900" b="0" i="0" u="none" strike="noStrike" kern="1200" baseline="0" dirty="0">
                          <a:solidFill>
                            <a:schemeClr val="tx2"/>
                          </a:solidFill>
                          <a:latin typeface="+mn-lt"/>
                          <a:ea typeface="+mn-ea"/>
                          <a:cs typeface="+mn-cs"/>
                        </a:rPr>
                        <a:t>Scott’s focus is on helping individuals, teams and organizations realize their full potential. He has deep subject matter expertise in disability and LGBTQ workplace inclusion initiatives, and in 2018 was featured in Crain's Chicago Business' list of Notable LGBTQ Executives.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26076">
                <a:tc>
                  <a:txBody>
                    <a:bodyPr/>
                    <a:lstStyle/>
                    <a:p>
                      <a:pPr marL="0" marR="0" indent="0" algn="l" defTabSz="685800" rtl="0" eaLnBrk="1" fontAlgn="auto" latinLnBrk="0" hangingPunct="1">
                        <a:lnSpc>
                          <a:spcPts val="1280"/>
                        </a:lnSpc>
                        <a:spcBef>
                          <a:spcPts val="0"/>
                        </a:spcBef>
                        <a:spcAft>
                          <a:spcPts val="0"/>
                        </a:spcAft>
                        <a:buClrTx/>
                        <a:buSzTx/>
                        <a:buFontTx/>
                        <a:buNone/>
                        <a:tabLst/>
                        <a:defRPr/>
                      </a:pPr>
                      <a:r>
                        <a:rPr lang="en-US" sz="900" b="0" i="1" u="none" strike="noStrike" kern="1200" baseline="0" dirty="0">
                          <a:solidFill>
                            <a:schemeClr val="bg1">
                              <a:lumMod val="50000"/>
                            </a:schemeClr>
                          </a:solidFill>
                          <a:latin typeface="+mn-lt"/>
                          <a:ea typeface="+mn-ea"/>
                          <a:cs typeface="+mn-cs"/>
                        </a:rPr>
                        <a:t>Scott is certified by The Center for Creative Leadership (CCL), Lominger, HBDI and Hogan Assessments. He sits on the boards of Access Living and </a:t>
                      </a:r>
                      <a:r>
                        <a:rPr lang="en-US" sz="900" b="0" i="1" u="none" strike="noStrike" kern="1200" baseline="0" dirty="0" err="1">
                          <a:solidFill>
                            <a:schemeClr val="bg1">
                              <a:lumMod val="50000"/>
                            </a:schemeClr>
                          </a:solidFill>
                          <a:latin typeface="+mn-lt"/>
                          <a:ea typeface="+mn-ea"/>
                          <a:cs typeface="+mn-cs"/>
                        </a:rPr>
                        <a:t>Disability:IN</a:t>
                      </a:r>
                      <a:r>
                        <a:rPr lang="en-US" sz="900" b="0" i="1" u="none" strike="noStrike" kern="1200" baseline="0" dirty="0">
                          <a:solidFill>
                            <a:schemeClr val="bg1">
                              <a:lumMod val="50000"/>
                            </a:schemeClr>
                          </a:solidFill>
                          <a:latin typeface="+mn-lt"/>
                          <a:ea typeface="+mn-ea"/>
                          <a:cs typeface="+mn-cs"/>
                        </a:rPr>
                        <a:t> Chicagoland, and is the past Chair of the Board of Directors for the Chicago Sinfonietta.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8" name="TextBox 7"/>
          <p:cNvSpPr txBox="1"/>
          <p:nvPr/>
        </p:nvSpPr>
        <p:spPr>
          <a:xfrm>
            <a:off x="4367519" y="3174887"/>
            <a:ext cx="2010032" cy="1246495"/>
          </a:xfrm>
          <a:prstGeom prst="rect">
            <a:avLst/>
          </a:prstGeom>
          <a:noFill/>
        </p:spPr>
        <p:txBody>
          <a:bodyPr wrap="square" rtlCol="0">
            <a:spAutoFit/>
          </a:bodyPr>
          <a:lstStyle/>
          <a:p>
            <a:pPr>
              <a:lnSpc>
                <a:spcPts val="1460"/>
              </a:lnSpc>
            </a:pPr>
            <a:r>
              <a:rPr lang="en-GB" sz="1050" i="1" dirty="0">
                <a:solidFill>
                  <a:schemeClr val="accent1">
                    <a:lumMod val="50000"/>
                  </a:schemeClr>
                </a:solidFill>
              </a:rPr>
              <a:t>“My purpose is to help leaders hear and value the voices and perspectives that will enable them to be more strategic in addressing their complex business challenges.”</a:t>
            </a:r>
          </a:p>
        </p:txBody>
      </p:sp>
      <p:sp>
        <p:nvSpPr>
          <p:cNvPr id="9" name="TextBox 8"/>
          <p:cNvSpPr txBox="1"/>
          <p:nvPr/>
        </p:nvSpPr>
        <p:spPr>
          <a:xfrm>
            <a:off x="4639364" y="4623648"/>
            <a:ext cx="2010032" cy="253916"/>
          </a:xfrm>
          <a:prstGeom prst="rect">
            <a:avLst/>
          </a:prstGeom>
          <a:noFill/>
        </p:spPr>
        <p:txBody>
          <a:bodyPr wrap="square" rtlCol="0">
            <a:spAutoFit/>
          </a:bodyPr>
          <a:lstStyle/>
          <a:p>
            <a:r>
              <a:rPr lang="en-GB" sz="1050" b="1" dirty="0">
                <a:solidFill>
                  <a:srgbClr val="1DC0D4"/>
                </a:solidFill>
              </a:rPr>
              <a:t>scott@inquestconsulting.com</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4609" y="4710309"/>
            <a:ext cx="164755" cy="116077"/>
          </a:xfrm>
          <a:prstGeom prst="rect">
            <a:avLst/>
          </a:prstGeom>
        </p:spPr>
      </p:pic>
      <p:sp>
        <p:nvSpPr>
          <p:cNvPr id="14" name="TextBox 13"/>
          <p:cNvSpPr txBox="1"/>
          <p:nvPr/>
        </p:nvSpPr>
        <p:spPr>
          <a:xfrm>
            <a:off x="4367519" y="5469693"/>
            <a:ext cx="2010032" cy="284693"/>
          </a:xfrm>
          <a:prstGeom prst="rect">
            <a:avLst/>
          </a:prstGeom>
          <a:noFill/>
        </p:spPr>
        <p:txBody>
          <a:bodyPr wrap="square" rtlCol="0">
            <a:spAutoFit/>
          </a:bodyPr>
          <a:lstStyle/>
          <a:p>
            <a:pPr>
              <a:lnSpc>
                <a:spcPts val="1460"/>
              </a:lnSpc>
            </a:pPr>
            <a:r>
              <a:rPr lang="en-GB" sz="1050" b="1" dirty="0">
                <a:solidFill>
                  <a:schemeClr val="accent1">
                    <a:lumMod val="50000"/>
                  </a:schemeClr>
                </a:solidFill>
              </a:rPr>
              <a:t>Scott is an expert in:</a:t>
            </a:r>
          </a:p>
        </p:txBody>
      </p:sp>
      <p:cxnSp>
        <p:nvCxnSpPr>
          <p:cNvPr id="16" name="Straight Connector 15"/>
          <p:cNvCxnSpPr/>
          <p:nvPr/>
        </p:nvCxnSpPr>
        <p:spPr>
          <a:xfrm>
            <a:off x="4454015" y="5768326"/>
            <a:ext cx="1771627" cy="0"/>
          </a:xfrm>
          <a:prstGeom prst="line">
            <a:avLst/>
          </a:prstGeom>
          <a:ln w="28575">
            <a:solidFill>
              <a:srgbClr val="1DC0D4"/>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67519" y="5872236"/>
            <a:ext cx="2010032" cy="1464760"/>
          </a:xfrm>
          <a:prstGeom prst="rect">
            <a:avLst/>
          </a:prstGeom>
          <a:noFill/>
        </p:spPr>
        <p:txBody>
          <a:bodyPr wrap="square" rtlCol="0">
            <a:spAutoFit/>
          </a:bodyPr>
          <a:lstStyle/>
          <a:p>
            <a:pPr marL="171450" indent="-171450">
              <a:lnSpc>
                <a:spcPts val="1460"/>
              </a:lnSpc>
              <a:spcAft>
                <a:spcPts val="600"/>
              </a:spcAft>
              <a:buClr>
                <a:srgbClr val="1DC0D4"/>
              </a:buClr>
              <a:buFont typeface=".AppleSystemUIFont" charset="-120"/>
              <a:buChar char="+"/>
            </a:pPr>
            <a:r>
              <a:rPr lang="en-GB" sz="1050" i="1" dirty="0">
                <a:solidFill>
                  <a:schemeClr val="tx2"/>
                </a:solidFill>
              </a:rPr>
              <a:t>Visioning &amp; Strategy</a:t>
            </a:r>
          </a:p>
          <a:p>
            <a:pPr marL="171450" indent="-171450">
              <a:lnSpc>
                <a:spcPts val="1460"/>
              </a:lnSpc>
              <a:spcAft>
                <a:spcPts val="600"/>
              </a:spcAft>
              <a:buClr>
                <a:srgbClr val="1DC0D4"/>
              </a:buClr>
              <a:buFont typeface=".AppleSystemUIFont" charset="-120"/>
              <a:buChar char="+"/>
            </a:pPr>
            <a:r>
              <a:rPr lang="en-GB" sz="1050" i="1" dirty="0">
                <a:solidFill>
                  <a:schemeClr val="tx2"/>
                </a:solidFill>
              </a:rPr>
              <a:t>Organizational Development and Culture</a:t>
            </a:r>
          </a:p>
          <a:p>
            <a:pPr marL="171450" indent="-171450">
              <a:lnSpc>
                <a:spcPts val="1460"/>
              </a:lnSpc>
              <a:spcAft>
                <a:spcPts val="600"/>
              </a:spcAft>
              <a:buClr>
                <a:srgbClr val="1DC0D4"/>
              </a:buClr>
              <a:buFont typeface=".AppleSystemUIFont" charset="-120"/>
              <a:buChar char="+"/>
            </a:pPr>
            <a:r>
              <a:rPr lang="en-GB" sz="1050" i="1" dirty="0">
                <a:solidFill>
                  <a:schemeClr val="tx2"/>
                </a:solidFill>
              </a:rPr>
              <a:t>Diversity, equity and inclusion (DEI)</a:t>
            </a:r>
          </a:p>
          <a:p>
            <a:pPr marL="171450" indent="-171450">
              <a:lnSpc>
                <a:spcPts val="1460"/>
              </a:lnSpc>
              <a:spcAft>
                <a:spcPts val="600"/>
              </a:spcAft>
              <a:buClr>
                <a:srgbClr val="1DC0D4"/>
              </a:buClr>
              <a:buFont typeface=".AppleSystemUIFont" charset="-120"/>
              <a:buChar char="+"/>
            </a:pPr>
            <a:r>
              <a:rPr lang="en-GB" sz="1050" i="1" dirty="0">
                <a:solidFill>
                  <a:schemeClr val="tx2"/>
                </a:solidFill>
              </a:rPr>
              <a:t>People Strategy</a:t>
            </a:r>
          </a:p>
        </p:txBody>
      </p:sp>
      <p:sp>
        <p:nvSpPr>
          <p:cNvPr id="15" name="TextBox 14"/>
          <p:cNvSpPr txBox="1"/>
          <p:nvPr/>
        </p:nvSpPr>
        <p:spPr>
          <a:xfrm>
            <a:off x="4639364" y="4958242"/>
            <a:ext cx="2010032" cy="253916"/>
          </a:xfrm>
          <a:prstGeom prst="rect">
            <a:avLst/>
          </a:prstGeom>
          <a:noFill/>
        </p:spPr>
        <p:txBody>
          <a:bodyPr wrap="square" rtlCol="0">
            <a:spAutoFit/>
          </a:bodyPr>
          <a:lstStyle/>
          <a:p>
            <a:r>
              <a:rPr lang="en-GB" sz="1050" b="1" dirty="0">
                <a:solidFill>
                  <a:srgbClr val="1DC0D4"/>
                </a:solidFill>
              </a:rPr>
              <a:t>scotthoesman</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2354" y="5035771"/>
            <a:ext cx="149265" cy="127685"/>
          </a:xfrm>
          <a:prstGeom prst="rect">
            <a:avLst/>
          </a:prstGeom>
        </p:spPr>
      </p:pic>
      <p:pic>
        <p:nvPicPr>
          <p:cNvPr id="20" name="Picture 19">
            <a:extLst>
              <a:ext uri="{FF2B5EF4-FFF2-40B4-BE49-F238E27FC236}">
                <a16:creationId xmlns:a16="http://schemas.microsoft.com/office/drawing/2014/main" id="{1A4EDA66-3F54-EB46-BEE4-D4892032C285}"/>
              </a:ext>
            </a:extLst>
          </p:cNvPr>
          <p:cNvPicPr>
            <a:picLocks noChangeAspect="1"/>
          </p:cNvPicPr>
          <p:nvPr/>
        </p:nvPicPr>
        <p:blipFill>
          <a:blip r:embed="rId4"/>
          <a:srcRect t="11741" b="11741"/>
          <a:stretch/>
        </p:blipFill>
        <p:spPr>
          <a:xfrm>
            <a:off x="247551" y="7915211"/>
            <a:ext cx="2322029" cy="1067843"/>
          </a:xfrm>
          <a:prstGeom prst="rect">
            <a:avLst/>
          </a:prstGeom>
        </p:spPr>
      </p:pic>
      <p:pic>
        <p:nvPicPr>
          <p:cNvPr id="5" name="Picture 4" descr="A person wearing glasses&#10;&#10;Description automatically generated with low confidence">
            <a:extLst>
              <a:ext uri="{FF2B5EF4-FFF2-40B4-BE49-F238E27FC236}">
                <a16:creationId xmlns:a16="http://schemas.microsoft.com/office/drawing/2014/main" id="{04CDF663-DE57-1FCC-9810-481FAF1A8655}"/>
              </a:ext>
            </a:extLst>
          </p:cNvPr>
          <p:cNvPicPr>
            <a:picLocks noChangeAspect="1"/>
          </p:cNvPicPr>
          <p:nvPr/>
        </p:nvPicPr>
        <p:blipFill>
          <a:blip r:embed="rId5"/>
          <a:stretch>
            <a:fillRect/>
          </a:stretch>
        </p:blipFill>
        <p:spPr>
          <a:xfrm>
            <a:off x="565337" y="647117"/>
            <a:ext cx="5750257" cy="2143140"/>
          </a:xfrm>
          <a:prstGeom prst="rect">
            <a:avLst/>
          </a:prstGeom>
        </p:spPr>
      </p:pic>
      <p:sp>
        <p:nvSpPr>
          <p:cNvPr id="2" name="TextBox 14">
            <a:extLst>
              <a:ext uri="{FF2B5EF4-FFF2-40B4-BE49-F238E27FC236}">
                <a16:creationId xmlns:a16="http://schemas.microsoft.com/office/drawing/2014/main" id="{47FF1C02-0AAF-3C40-8AE7-AD5B07410EFB}"/>
              </a:ext>
            </a:extLst>
          </p:cNvPr>
          <p:cNvSpPr txBox="1"/>
          <p:nvPr/>
        </p:nvSpPr>
        <p:spPr>
          <a:xfrm>
            <a:off x="2726814" y="8084312"/>
            <a:ext cx="3922582" cy="91467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280"/>
              </a:lnSpc>
            </a:pPr>
            <a:r>
              <a:rPr lang="en-GB" sz="900" dirty="0">
                <a:solidFill>
                  <a:srgbClr val="18ACBF"/>
                </a:solidFill>
              </a:rPr>
              <a:t>About inQUEST</a:t>
            </a:r>
          </a:p>
          <a:p>
            <a:pPr>
              <a:lnSpc>
                <a:spcPts val="1280"/>
              </a:lnSpc>
            </a:pPr>
            <a:r>
              <a:rPr lang="en-US" sz="900" dirty="0">
                <a:solidFill>
                  <a:schemeClr val="bg1">
                    <a:lumMod val="50000"/>
                  </a:schemeClr>
                </a:solidFill>
              </a:rPr>
              <a:t>We’re building a world where workplaces work for everyone —helping people think, lead and interact more inclusively for greater impact and results.</a:t>
            </a:r>
          </a:p>
          <a:p>
            <a:pPr>
              <a:lnSpc>
                <a:spcPts val="1280"/>
              </a:lnSpc>
            </a:pPr>
            <a:r>
              <a:rPr lang="en-GB" sz="900" b="1" dirty="0" err="1">
                <a:solidFill>
                  <a:srgbClr val="18ACBF"/>
                </a:solidFill>
              </a:rPr>
              <a:t>inquestconsulting.com</a:t>
            </a:r>
            <a:endParaRPr lang="en-GB" sz="900" b="1" dirty="0">
              <a:solidFill>
                <a:srgbClr val="18ACBF"/>
              </a:solidFill>
            </a:endParaRPr>
          </a:p>
          <a:p>
            <a:pPr>
              <a:lnSpc>
                <a:spcPts val="1280"/>
              </a:lnSpc>
            </a:pPr>
            <a:endParaRPr lang="en-GB" sz="900" dirty="0">
              <a:solidFill>
                <a:schemeClr val="tx2"/>
              </a:solidFill>
            </a:endParaRPr>
          </a:p>
        </p:txBody>
      </p:sp>
    </p:spTree>
    <p:extLst>
      <p:ext uri="{BB962C8B-B14F-4D97-AF65-F5344CB8AC3E}">
        <p14:creationId xmlns:p14="http://schemas.microsoft.com/office/powerpoint/2010/main" val="5966778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1849</TotalTime>
  <Words>316</Words>
  <Application>Microsoft Macintosh PowerPoint</Application>
  <PresentationFormat>Letter Paper (8.5x11 in)</PresentationFormat>
  <Paragraphs>17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.AppleSystemUIFont</vt:lpstr>
      <vt:lpstr>Arial</vt:lpstr>
      <vt:lpstr>Calibri</vt:lpstr>
      <vt:lpstr>Calibri Bold</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Kaneko</dc:creator>
  <cp:lastModifiedBy>Danata Andrews</cp:lastModifiedBy>
  <cp:revision>63</cp:revision>
  <cp:lastPrinted>2019-02-18T21:36:08Z</cp:lastPrinted>
  <dcterms:created xsi:type="dcterms:W3CDTF">2016-10-12T21:41:06Z</dcterms:created>
  <dcterms:modified xsi:type="dcterms:W3CDTF">2024-12-20T19:19:59Z</dcterms:modified>
</cp:coreProperties>
</file>